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9" r:id="rId5"/>
    <p:sldId id="271" r:id="rId6"/>
    <p:sldId id="258" r:id="rId7"/>
    <p:sldId id="263" r:id="rId8"/>
    <p:sldId id="272" r:id="rId9"/>
    <p:sldId id="261" r:id="rId10"/>
    <p:sldId id="262" r:id="rId11"/>
    <p:sldId id="259" r:id="rId12"/>
    <p:sldId id="264" r:id="rId13"/>
    <p:sldId id="274" r:id="rId14"/>
    <p:sldId id="266" r:id="rId15"/>
    <p:sldId id="276" r:id="rId16"/>
    <p:sldId id="265" r:id="rId17"/>
    <p:sldId id="268"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B83687-5D11-42FC-B504-9D299C4F64D9}" type="datetimeFigureOut">
              <a:rPr lang="en-US" smtClean="0"/>
              <a:pPr/>
              <a:t>10/30/2009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1D396-C110-43E8-BA61-4F502C19AC1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9000"/>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B83687-5D11-42FC-B504-9D299C4F64D9}" type="datetimeFigureOut">
              <a:rPr lang="en-US" smtClean="0"/>
              <a:pPr/>
              <a:t>10/30/2009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91D396-C110-43E8-BA61-4F502C19AC1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metacafe.com/watch/1302700/rorschach_inkblot_test/" TargetMode="Externa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hyperlink" Target="http://www.youtube.com/watch?v=a-3TKKkSgl8"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hyperlink" Target="http://www.whonamedit.com/doctor.cfm/1232.html"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Hermann_Rorschach"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10.jpeg"/><Relationship Id="rId4" Type="http://schemas.openxmlformats.org/officeDocument/2006/relationships/image" Target="../media/image7.jpeg"/><Relationship Id="rId9"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chemeClr val="tx2">
                    <a:lumMod val="75000"/>
                  </a:schemeClr>
                </a:solidFill>
                <a:latin typeface="Garamond" pitchFamily="18" charset="0"/>
              </a:rPr>
              <a:t>Hermann Rorschach</a:t>
            </a:r>
            <a:endParaRPr lang="en-US" sz="5400" dirty="0">
              <a:solidFill>
                <a:schemeClr val="tx2">
                  <a:lumMod val="75000"/>
                </a:schemeClr>
              </a:solidFill>
              <a:latin typeface="Garamond" pitchFamily="18" charset="0"/>
            </a:endParaRPr>
          </a:p>
        </p:txBody>
      </p:sp>
      <p:sp>
        <p:nvSpPr>
          <p:cNvPr id="3" name="Subtitle 2"/>
          <p:cNvSpPr>
            <a:spLocks noGrp="1"/>
          </p:cNvSpPr>
          <p:nvPr>
            <p:ph type="subTitle" idx="1"/>
          </p:nvPr>
        </p:nvSpPr>
        <p:spPr>
          <a:xfrm>
            <a:off x="1371600" y="3886200"/>
            <a:ext cx="6400800" cy="2514600"/>
          </a:xfrm>
        </p:spPr>
        <p:txBody>
          <a:bodyPr>
            <a:normAutofit/>
          </a:bodyPr>
          <a:lstStyle/>
          <a:p>
            <a:endParaRPr lang="en-US" dirty="0">
              <a:solidFill>
                <a:schemeClr val="tx2">
                  <a:lumMod val="75000"/>
                </a:schemeClr>
              </a:solidFill>
              <a:latin typeface="Castellar" pitchFamily="18" charset="0"/>
            </a:endParaRPr>
          </a:p>
          <a:p>
            <a:r>
              <a:rPr lang="en-US" sz="3600" b="1" dirty="0" smtClean="0">
                <a:solidFill>
                  <a:schemeClr val="tx2">
                    <a:lumMod val="75000"/>
                  </a:schemeClr>
                </a:solidFill>
                <a:latin typeface="Castellar" pitchFamily="18" charset="0"/>
              </a:rPr>
              <a:t>by Josh Byron</a:t>
            </a:r>
          </a:p>
          <a:p>
            <a:r>
              <a:rPr lang="en-US" dirty="0" smtClean="0">
                <a:solidFill>
                  <a:schemeClr val="tx2">
                    <a:lumMod val="75000"/>
                  </a:schemeClr>
                </a:solidFill>
                <a:latin typeface="Castellar" pitchFamily="18" charset="0"/>
              </a:rPr>
              <a:t>Psychology</a:t>
            </a:r>
          </a:p>
          <a:p>
            <a:r>
              <a:rPr lang="en-US" dirty="0" smtClean="0">
                <a:solidFill>
                  <a:schemeClr val="tx2">
                    <a:lumMod val="75000"/>
                  </a:schemeClr>
                </a:solidFill>
                <a:latin typeface="Castellar" pitchFamily="18" charset="0"/>
              </a:rPr>
              <a:t>10-A</a:t>
            </a:r>
          </a:p>
          <a:p>
            <a:endParaRPr lang="en-US" b="1" dirty="0">
              <a:solidFill>
                <a:schemeClr val="tx2">
                  <a:lumMod val="75000"/>
                </a:schemeClr>
              </a:solidFill>
              <a:latin typeface="Castellar"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MAJOR ACCOMPLISHMENTS</a:t>
            </a:r>
            <a:endParaRPr lang="en-US"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a:bodyPr>
          <a:lstStyle/>
          <a:p>
            <a:r>
              <a:rPr lang="en-US" dirty="0" smtClean="0"/>
              <a:t>In 1912, Hermann Rorschach published his doctoral dissertation  “</a:t>
            </a:r>
            <a:r>
              <a:rPr lang="en-US" dirty="0" err="1" smtClean="0"/>
              <a:t>Über</a:t>
            </a:r>
            <a:r>
              <a:rPr lang="en-US" dirty="0" smtClean="0"/>
              <a:t> </a:t>
            </a:r>
            <a:r>
              <a:rPr lang="en-US" dirty="0" err="1" smtClean="0"/>
              <a:t>Reflexhalluzinationen</a:t>
            </a:r>
            <a:r>
              <a:rPr lang="en-US" dirty="0" smtClean="0"/>
              <a:t> und </a:t>
            </a:r>
            <a:r>
              <a:rPr lang="en-US" dirty="0" err="1" smtClean="0"/>
              <a:t>verwandte</a:t>
            </a:r>
            <a:r>
              <a:rPr lang="en-US" dirty="0" smtClean="0"/>
              <a:t> </a:t>
            </a:r>
            <a:r>
              <a:rPr lang="en-US" dirty="0" err="1" smtClean="0"/>
              <a:t>Erscheinunge</a:t>
            </a:r>
            <a:r>
              <a:rPr lang="en-US" dirty="0" smtClean="0"/>
              <a:t>” with </a:t>
            </a:r>
            <a:r>
              <a:rPr lang="en-US" dirty="0" err="1" smtClean="0"/>
              <a:t>Eugen</a:t>
            </a:r>
            <a:r>
              <a:rPr lang="en-US" dirty="0" smtClean="0"/>
              <a:t> </a:t>
            </a:r>
            <a:r>
              <a:rPr lang="en-US" dirty="0" err="1" smtClean="0"/>
              <a:t>Bleuler</a:t>
            </a:r>
            <a:r>
              <a:rPr lang="en-US" dirty="0" smtClean="0"/>
              <a:t>, who was known for teaching Carl Young. </a:t>
            </a:r>
          </a:p>
          <a:p>
            <a:r>
              <a:rPr lang="en-US" dirty="0" smtClean="0"/>
              <a:t>In 1921, Hermann Rorschach published “</a:t>
            </a:r>
            <a:r>
              <a:rPr lang="en-US" dirty="0" err="1" smtClean="0"/>
              <a:t>Psychodiagnostik</a:t>
            </a:r>
            <a:r>
              <a:rPr lang="en-US" dirty="0" smtClean="0"/>
              <a:t>”, in which the method of the Rorschach Inkblot Test was presented.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VIDEO</a:t>
            </a:r>
            <a:endParaRPr lang="en-US" dirty="0"/>
          </a:p>
        </p:txBody>
      </p:sp>
      <p:sp>
        <p:nvSpPr>
          <p:cNvPr id="3" name="Content Placeholder 2"/>
          <p:cNvSpPr>
            <a:spLocks noGrp="1"/>
          </p:cNvSpPr>
          <p:nvPr>
            <p:ph idx="1"/>
          </p:nvPr>
        </p:nvSpPr>
        <p:spPr/>
        <p:txBody>
          <a:bodyPr/>
          <a:lstStyle/>
          <a:p>
            <a:endParaRPr lang="en-US" dirty="0" smtClean="0"/>
          </a:p>
          <a:p>
            <a:r>
              <a:rPr lang="en-US" i="1" dirty="0" smtClean="0"/>
              <a:t>1.) </a:t>
            </a:r>
            <a:r>
              <a:rPr lang="en-US" dirty="0" smtClean="0">
                <a:hlinkClick r:id="rId3"/>
              </a:rPr>
              <a:t>http://www.metacafe.com/watch/1302700/rorschach_inkblot_test/</a:t>
            </a:r>
            <a:endParaRPr lang="en-US" dirty="0" smtClean="0"/>
          </a:p>
          <a:p>
            <a:endParaRPr lang="en-US" dirty="0" smtClean="0"/>
          </a:p>
          <a:p>
            <a:r>
              <a:rPr lang="en-US" i="1" dirty="0" smtClean="0"/>
              <a:t>2.) </a:t>
            </a:r>
            <a:r>
              <a:rPr lang="en-US" dirty="0" smtClean="0">
                <a:hlinkClick r:id="rId4"/>
              </a:rPr>
              <a:t>http://www.youtube.com/watch?v=a-3TKKkSgl8</a:t>
            </a:r>
            <a:endParaRPr lang="en-US" dirty="0" smtClean="0"/>
          </a:p>
          <a:p>
            <a:pPr>
              <a:buNone/>
            </a:pPr>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3000"/>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a:cs typeface="Garamond"/>
              </a:rPr>
              <a:t>SURVEY</a:t>
            </a:r>
            <a:endParaRPr lang="en-US" dirty="0">
              <a:solidFill>
                <a:schemeClr val="tx2">
                  <a:lumMod val="75000"/>
                </a:schemeClr>
              </a:solidFill>
              <a:latin typeface="Garamond"/>
              <a:cs typeface="Garamond"/>
            </a:endParaRPr>
          </a:p>
        </p:txBody>
      </p:sp>
      <p:sp>
        <p:nvSpPr>
          <p:cNvPr id="8" name="Content Placeholder 7"/>
          <p:cNvSpPr>
            <a:spLocks noGrp="1"/>
          </p:cNvSpPr>
          <p:nvPr>
            <p:ph idx="1"/>
          </p:nvPr>
        </p:nvSpPr>
        <p:spPr/>
        <p:txBody>
          <a:bodyPr>
            <a:normAutofit fontScale="92500" lnSpcReduction="20000"/>
          </a:bodyPr>
          <a:lstStyle/>
          <a:p>
            <a:r>
              <a:rPr lang="en-US" dirty="0" smtClean="0">
                <a:solidFill>
                  <a:srgbClr val="3366FF"/>
                </a:solidFill>
              </a:rPr>
              <a:t>Inkblot #1: 43% animal skin/rug</a:t>
            </a:r>
          </a:p>
          <a:p>
            <a:pPr>
              <a:buNone/>
            </a:pPr>
            <a:r>
              <a:rPr lang="en-US" dirty="0" smtClean="0">
                <a:solidFill>
                  <a:srgbClr val="3366FF"/>
                </a:solidFill>
              </a:rPr>
              <a:t>                        29% female anatomy</a:t>
            </a:r>
          </a:p>
          <a:p>
            <a:pPr>
              <a:buNone/>
            </a:pPr>
            <a:r>
              <a:rPr lang="en-US" dirty="0" smtClean="0">
                <a:solidFill>
                  <a:srgbClr val="3366FF"/>
                </a:solidFill>
              </a:rPr>
              <a:t>                        29% animal </a:t>
            </a:r>
          </a:p>
          <a:p>
            <a:r>
              <a:rPr lang="en-US" dirty="0" smtClean="0">
                <a:solidFill>
                  <a:srgbClr val="3366FF"/>
                </a:solidFill>
              </a:rPr>
              <a:t> Inkblot #2: 43% bat</a:t>
            </a:r>
          </a:p>
          <a:p>
            <a:pPr>
              <a:buNone/>
            </a:pPr>
            <a:r>
              <a:rPr lang="en-US" dirty="0" smtClean="0">
                <a:solidFill>
                  <a:srgbClr val="3366FF"/>
                </a:solidFill>
              </a:rPr>
              <a:t>                         43% butterfly</a:t>
            </a:r>
          </a:p>
          <a:p>
            <a:pPr>
              <a:buNone/>
            </a:pPr>
            <a:r>
              <a:rPr lang="en-US" dirty="0" smtClean="0">
                <a:solidFill>
                  <a:srgbClr val="3366FF"/>
                </a:solidFill>
              </a:rPr>
              <a:t>                         14% moth</a:t>
            </a:r>
          </a:p>
          <a:p>
            <a:r>
              <a:rPr lang="en-US" dirty="0" smtClean="0">
                <a:solidFill>
                  <a:srgbClr val="3366FF"/>
                </a:solidFill>
              </a:rPr>
              <a:t>Inkblot #3: 57% mythical creature</a:t>
            </a:r>
          </a:p>
          <a:p>
            <a:pPr>
              <a:buNone/>
            </a:pPr>
            <a:r>
              <a:rPr lang="en-US" dirty="0" smtClean="0">
                <a:solidFill>
                  <a:srgbClr val="3366FF"/>
                </a:solidFill>
              </a:rPr>
              <a:t>                        29% 4-legged animal</a:t>
            </a:r>
          </a:p>
          <a:p>
            <a:pPr>
              <a:buNone/>
            </a:pPr>
            <a:r>
              <a:rPr lang="en-US" dirty="0" smtClean="0">
                <a:solidFill>
                  <a:srgbClr val="3366FF"/>
                </a:solidFill>
              </a:rPr>
              <a:t>                        14% person</a:t>
            </a:r>
          </a:p>
        </p:txBody>
      </p:sp>
      <p:pic>
        <p:nvPicPr>
          <p:cNvPr id="5" name="Picture 4" descr="Rorschach_blot_06.jpg"/>
          <p:cNvPicPr>
            <a:picLocks noChangeAspect="1"/>
          </p:cNvPicPr>
          <p:nvPr/>
        </p:nvPicPr>
        <p:blipFill>
          <a:blip r:embed="rId3" cstate="print"/>
          <a:stretch>
            <a:fillRect/>
          </a:stretch>
        </p:blipFill>
        <p:spPr>
          <a:xfrm>
            <a:off x="6477000" y="1447800"/>
            <a:ext cx="1960880" cy="1447800"/>
          </a:xfrm>
          <a:prstGeom prst="rect">
            <a:avLst/>
          </a:prstGeom>
        </p:spPr>
      </p:pic>
      <p:pic>
        <p:nvPicPr>
          <p:cNvPr id="6" name="Picture 5" descr="Rorschach_blot_05.jpg"/>
          <p:cNvPicPr>
            <a:picLocks noChangeAspect="1"/>
          </p:cNvPicPr>
          <p:nvPr/>
        </p:nvPicPr>
        <p:blipFill>
          <a:blip r:embed="rId4" cstate="print"/>
          <a:stretch>
            <a:fillRect/>
          </a:stretch>
        </p:blipFill>
        <p:spPr>
          <a:xfrm>
            <a:off x="5257800" y="2971800"/>
            <a:ext cx="2057400" cy="1502444"/>
          </a:xfrm>
          <a:prstGeom prst="rect">
            <a:avLst/>
          </a:prstGeom>
        </p:spPr>
      </p:pic>
      <p:pic>
        <p:nvPicPr>
          <p:cNvPr id="9" name="Picture 8" descr="Rorschach_blot_04.jpg"/>
          <p:cNvPicPr>
            <a:picLocks noChangeAspect="1"/>
          </p:cNvPicPr>
          <p:nvPr/>
        </p:nvPicPr>
        <p:blipFill>
          <a:blip r:embed="rId5" cstate="print"/>
          <a:stretch>
            <a:fillRect/>
          </a:stretch>
        </p:blipFill>
        <p:spPr>
          <a:xfrm>
            <a:off x="6324600" y="4648200"/>
            <a:ext cx="2370445" cy="16002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3000"/>
            <a:lum/>
          </a:blip>
          <a:srcRect/>
          <a:stretch>
            <a:fillRect l="-10000" r="-10000"/>
          </a:stretch>
        </a:blipFill>
        <a:effectLst/>
      </p:bgPr>
    </p:bg>
    <p:spTree>
      <p:nvGrpSpPr>
        <p:cNvPr id="1" name=""/>
        <p:cNvGrpSpPr/>
        <p:nvPr/>
      </p:nvGrpSpPr>
      <p:grpSpPr>
        <a:xfrm>
          <a:off x="0" y="0"/>
          <a:ext cx="0" cy="0"/>
          <a:chOff x="0" y="0"/>
          <a:chExt cx="0" cy="0"/>
        </a:xfrm>
      </p:grpSpPr>
      <p:pic>
        <p:nvPicPr>
          <p:cNvPr id="6" name="Content Placeholder 3" descr="647px-Rorschach_blot_09.jpg"/>
          <p:cNvPicPr>
            <a:picLocks noChangeAspect="1"/>
          </p:cNvPicPr>
          <p:nvPr/>
        </p:nvPicPr>
        <p:blipFill>
          <a:blip r:embed="rId3" cstate="print"/>
          <a:stretch>
            <a:fillRect/>
          </a:stretch>
        </p:blipFill>
        <p:spPr>
          <a:xfrm>
            <a:off x="4507738" y="4953000"/>
            <a:ext cx="2054225" cy="1905000"/>
          </a:xfrm>
          <a:prstGeom prst="rect">
            <a:avLst/>
          </a:prstGeom>
        </p:spPr>
      </p:pic>
      <p:pic>
        <p:nvPicPr>
          <p:cNvPr id="5" name="Picture 4" descr="751px-Rorschach_blot_10.jpg"/>
          <p:cNvPicPr>
            <a:picLocks noChangeAspect="1"/>
          </p:cNvPicPr>
          <p:nvPr/>
        </p:nvPicPr>
        <p:blipFill>
          <a:blip r:embed="rId4" cstate="print"/>
          <a:stretch>
            <a:fillRect/>
          </a:stretch>
        </p:blipFill>
        <p:spPr>
          <a:xfrm>
            <a:off x="6629400" y="3429000"/>
            <a:ext cx="2098293" cy="1676400"/>
          </a:xfrm>
          <a:prstGeom prst="rect">
            <a:avLst/>
          </a:prstGeom>
        </p:spPr>
      </p:pic>
      <p:sp>
        <p:nvSpPr>
          <p:cNvPr id="2" name="Title 1"/>
          <p:cNvSpPr>
            <a:spLocks noGrp="1"/>
          </p:cNvSpPr>
          <p:nvPr>
            <p:ph type="title"/>
          </p:nvPr>
        </p:nvSpPr>
        <p:spPr/>
        <p:txBody>
          <a:bodyPr/>
          <a:lstStyle/>
          <a:p>
            <a:r>
              <a:rPr lang="en-US" dirty="0" smtClean="0">
                <a:solidFill>
                  <a:schemeClr val="tx2">
                    <a:lumMod val="75000"/>
                  </a:schemeClr>
                </a:solidFill>
                <a:latin typeface="Garamond"/>
                <a:cs typeface="Garamond"/>
              </a:rPr>
              <a:t>SURVEY </a:t>
            </a:r>
            <a:r>
              <a:rPr lang="en-US" sz="3200" dirty="0" smtClean="0">
                <a:solidFill>
                  <a:schemeClr val="tx2">
                    <a:lumMod val="75000"/>
                  </a:schemeClr>
                </a:solidFill>
                <a:latin typeface="Garamond"/>
                <a:cs typeface="Garamond"/>
              </a:rPr>
              <a:t>(continued)</a:t>
            </a:r>
            <a:endParaRPr lang="en-US" sz="3200" dirty="0">
              <a:solidFill>
                <a:schemeClr val="tx2">
                  <a:lumMod val="75000"/>
                </a:schemeClr>
              </a:solidFill>
              <a:latin typeface="Garamond"/>
              <a:cs typeface="Garamond"/>
            </a:endParaRPr>
          </a:p>
        </p:txBody>
      </p:sp>
      <p:sp>
        <p:nvSpPr>
          <p:cNvPr id="8" name="Content Placeholder 7"/>
          <p:cNvSpPr>
            <a:spLocks noGrp="1"/>
          </p:cNvSpPr>
          <p:nvPr>
            <p:ph idx="1"/>
          </p:nvPr>
        </p:nvSpPr>
        <p:spPr/>
        <p:txBody>
          <a:bodyPr>
            <a:noAutofit/>
          </a:bodyPr>
          <a:lstStyle/>
          <a:p>
            <a:r>
              <a:rPr lang="en-US" sz="2400" dirty="0" smtClean="0">
                <a:solidFill>
                  <a:srgbClr val="3366FF"/>
                </a:solidFill>
              </a:rPr>
              <a:t>Inkblot #4: 57% a couple</a:t>
            </a:r>
          </a:p>
          <a:p>
            <a:pPr>
              <a:buNone/>
            </a:pPr>
            <a:r>
              <a:rPr lang="en-US" sz="2400" dirty="0" smtClean="0">
                <a:solidFill>
                  <a:srgbClr val="3366FF"/>
                </a:solidFill>
              </a:rPr>
              <a:t>                        14% butterfly</a:t>
            </a:r>
          </a:p>
          <a:p>
            <a:pPr>
              <a:buNone/>
            </a:pPr>
            <a:r>
              <a:rPr lang="en-US" sz="2400" dirty="0" smtClean="0">
                <a:solidFill>
                  <a:srgbClr val="3366FF"/>
                </a:solidFill>
              </a:rPr>
              <a:t>                        14% monkey</a:t>
            </a:r>
          </a:p>
          <a:p>
            <a:pPr>
              <a:buNone/>
            </a:pPr>
            <a:r>
              <a:rPr lang="en-US" sz="2400" dirty="0" smtClean="0">
                <a:solidFill>
                  <a:srgbClr val="3366FF"/>
                </a:solidFill>
              </a:rPr>
              <a:t>                        14% rabbit</a:t>
            </a:r>
          </a:p>
          <a:p>
            <a:r>
              <a:rPr lang="en-US" sz="2400" dirty="0" smtClean="0">
                <a:solidFill>
                  <a:srgbClr val="3366FF"/>
                </a:solidFill>
              </a:rPr>
              <a:t> Inkblot #5: 43% building (specifically the Eifel Tower)</a:t>
            </a:r>
          </a:p>
          <a:p>
            <a:pPr>
              <a:buNone/>
            </a:pPr>
            <a:r>
              <a:rPr lang="en-US" sz="2400" dirty="0" smtClean="0">
                <a:solidFill>
                  <a:srgbClr val="3366FF"/>
                </a:solidFill>
              </a:rPr>
              <a:t>                         43% celebration/carnival</a:t>
            </a:r>
          </a:p>
          <a:p>
            <a:pPr>
              <a:buNone/>
            </a:pPr>
            <a:r>
              <a:rPr lang="en-US" sz="2400" dirty="0" smtClean="0">
                <a:solidFill>
                  <a:srgbClr val="3366FF"/>
                </a:solidFill>
              </a:rPr>
              <a:t>                         14% animals</a:t>
            </a:r>
          </a:p>
          <a:p>
            <a:r>
              <a:rPr lang="en-US" sz="2400" dirty="0" smtClean="0">
                <a:solidFill>
                  <a:srgbClr val="3366FF"/>
                </a:solidFill>
              </a:rPr>
              <a:t>Inkblot #6: 29% fire</a:t>
            </a:r>
          </a:p>
          <a:p>
            <a:pPr>
              <a:buNone/>
            </a:pPr>
            <a:r>
              <a:rPr lang="en-US" sz="2400" dirty="0" smtClean="0">
                <a:solidFill>
                  <a:srgbClr val="3366FF"/>
                </a:solidFill>
              </a:rPr>
              <a:t>                         29% a couple</a:t>
            </a:r>
          </a:p>
          <a:p>
            <a:pPr>
              <a:buNone/>
            </a:pPr>
            <a:r>
              <a:rPr lang="en-US" sz="2400" dirty="0" smtClean="0">
                <a:solidFill>
                  <a:srgbClr val="3366FF"/>
                </a:solidFill>
              </a:rPr>
              <a:t>                         14% ostrich</a:t>
            </a:r>
          </a:p>
          <a:p>
            <a:pPr>
              <a:buNone/>
            </a:pPr>
            <a:r>
              <a:rPr lang="en-US" sz="2400" dirty="0" smtClean="0">
                <a:solidFill>
                  <a:srgbClr val="3366FF"/>
                </a:solidFill>
              </a:rPr>
              <a:t>                         14% flowers</a:t>
            </a:r>
          </a:p>
          <a:p>
            <a:pPr>
              <a:buNone/>
            </a:pPr>
            <a:r>
              <a:rPr lang="en-US" sz="2400" dirty="0" smtClean="0">
                <a:solidFill>
                  <a:srgbClr val="3366FF"/>
                </a:solidFill>
              </a:rPr>
              <a:t>                         14% Chinese dragon</a:t>
            </a:r>
          </a:p>
        </p:txBody>
      </p:sp>
      <p:pic>
        <p:nvPicPr>
          <p:cNvPr id="4" name="Picture 3" descr="800px-Rorschach_blot_03.jpg"/>
          <p:cNvPicPr>
            <a:picLocks noChangeAspect="1"/>
          </p:cNvPicPr>
          <p:nvPr/>
        </p:nvPicPr>
        <p:blipFill>
          <a:blip r:embed="rId5" cstate="print"/>
          <a:stretch>
            <a:fillRect/>
          </a:stretch>
        </p:blipFill>
        <p:spPr>
          <a:xfrm>
            <a:off x="4800600" y="1828800"/>
            <a:ext cx="1898073" cy="13049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FUN FACTS</a:t>
            </a:r>
            <a:endParaRPr lang="en-US" dirty="0">
              <a:solidFill>
                <a:schemeClr val="tx2">
                  <a:lumMod val="75000"/>
                </a:schemeClr>
              </a:solidFill>
              <a:latin typeface="Garamond" pitchFamily="18" charset="0"/>
            </a:endParaRPr>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smtClean="0"/>
              <a:t>As an elementary student, Hermann was given the nickname of </a:t>
            </a:r>
            <a:r>
              <a:rPr lang="en-US" dirty="0" err="1" smtClean="0"/>
              <a:t>Klex</a:t>
            </a:r>
            <a:r>
              <a:rPr lang="en-US" dirty="0" smtClean="0"/>
              <a:t>, meaning “inkblot”, due to his fascination of </a:t>
            </a:r>
            <a:r>
              <a:rPr lang="en-US" dirty="0" err="1" smtClean="0"/>
              <a:t>Klecksography</a:t>
            </a:r>
            <a:r>
              <a:rPr lang="en-US" dirty="0" smtClean="0"/>
              <a:t>, which was a game that consisted of making inkblot ‘pictures’.</a:t>
            </a:r>
          </a:p>
          <a:p>
            <a:r>
              <a:rPr lang="en-US" dirty="0" smtClean="0"/>
              <a:t>Due to his fascination of </a:t>
            </a:r>
            <a:r>
              <a:rPr lang="en-US" dirty="0" err="1" smtClean="0"/>
              <a:t>Klecksography</a:t>
            </a:r>
            <a:r>
              <a:rPr lang="en-US" dirty="0" smtClean="0"/>
              <a:t>, Hermann was led to one question: Why do people see entirely different things in the same inkblots? This motivated him to discover the Rorschach Inkblot Test.</a:t>
            </a:r>
          </a:p>
          <a:p>
            <a:r>
              <a:rPr lang="en-US" dirty="0" smtClean="0"/>
              <a:t>When Hermann’s book, “</a:t>
            </a:r>
            <a:r>
              <a:rPr lang="en-US" dirty="0" err="1" smtClean="0"/>
              <a:t>Psychofiagnostik</a:t>
            </a:r>
            <a:r>
              <a:rPr lang="en-US" dirty="0" smtClean="0"/>
              <a:t>”, was first published, it was a complete mess. His book remained unsold. Those who actually bought it just criticized it. Hermann died before he could see his book become a success.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3000" r="-1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FUN FACTS </a:t>
            </a:r>
            <a:r>
              <a:rPr lang="en-US" sz="3200" dirty="0" smtClean="0">
                <a:solidFill>
                  <a:schemeClr val="tx2">
                    <a:lumMod val="75000"/>
                  </a:schemeClr>
                </a:solidFill>
                <a:latin typeface="Garamond" pitchFamily="18" charset="0"/>
              </a:rPr>
              <a:t>(continued)</a:t>
            </a:r>
            <a:endParaRPr lang="en-US" sz="3200" dirty="0">
              <a:solidFill>
                <a:schemeClr val="tx2">
                  <a:lumMod val="75000"/>
                </a:schemeClr>
              </a:solidFill>
              <a:latin typeface="Garamond" pitchFamily="18" charset="0"/>
            </a:endParaRPr>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Rorschach, a character found in “Watchmen”, a graphic novel, was based on the Rorschach Inkblot Test.</a:t>
            </a:r>
            <a:endParaRPr lang="en-US" dirty="0"/>
          </a:p>
        </p:txBody>
      </p:sp>
      <p:pic>
        <p:nvPicPr>
          <p:cNvPr id="4" name="Picture 3" descr="rorschach.jpg"/>
          <p:cNvPicPr>
            <a:picLocks noChangeAspect="1"/>
          </p:cNvPicPr>
          <p:nvPr/>
        </p:nvPicPr>
        <p:blipFill>
          <a:blip r:embed="rId3" cstate="print"/>
          <a:stretch>
            <a:fillRect/>
          </a:stretch>
        </p:blipFill>
        <p:spPr>
          <a:xfrm>
            <a:off x="2286000" y="3300374"/>
            <a:ext cx="4996665" cy="355762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2000"/>
            <a:lum/>
          </a:blip>
          <a:srcRect/>
          <a:stretch>
            <a:fillRect l="-3000" r="-3000"/>
          </a:stretch>
        </a:blipFill>
        <a:effectLst/>
      </p:bgPr>
    </p:bg>
    <p:spTree>
      <p:nvGrpSpPr>
        <p:cNvPr id="1" name=""/>
        <p:cNvGrpSpPr/>
        <p:nvPr/>
      </p:nvGrpSpPr>
      <p:grpSpPr>
        <a:xfrm>
          <a:off x="0" y="0"/>
          <a:ext cx="0" cy="0"/>
          <a:chOff x="0" y="0"/>
          <a:chExt cx="0" cy="0"/>
        </a:xfrm>
      </p:grpSpPr>
      <p:pic>
        <p:nvPicPr>
          <p:cNvPr id="8" name="Picture 7" descr="Rorschachs.jpg"/>
          <p:cNvPicPr>
            <a:picLocks noChangeAspect="1"/>
          </p:cNvPicPr>
          <p:nvPr/>
        </p:nvPicPr>
        <p:blipFill>
          <a:blip r:embed="rId3" cstate="print"/>
          <a:stretch>
            <a:fillRect/>
          </a:stretch>
        </p:blipFill>
        <p:spPr>
          <a:xfrm>
            <a:off x="2133600" y="4495800"/>
            <a:ext cx="5143500" cy="2194560"/>
          </a:xfrm>
          <a:prstGeom prst="rect">
            <a:avLst/>
          </a:prstGeom>
        </p:spPr>
      </p:pic>
      <p:pic>
        <p:nvPicPr>
          <p:cNvPr id="4" name="Content Placeholder 3" descr="rorschach.jpg"/>
          <p:cNvPicPr>
            <a:picLocks noGrp="1" noChangeAspect="1"/>
          </p:cNvPicPr>
          <p:nvPr>
            <p:ph idx="1"/>
          </p:nvPr>
        </p:nvPicPr>
        <p:blipFill>
          <a:blip r:embed="rId4" cstate="print"/>
          <a:stretch>
            <a:fillRect/>
          </a:stretch>
        </p:blipFill>
        <p:spPr>
          <a:xfrm>
            <a:off x="304800" y="762000"/>
            <a:ext cx="2034540" cy="2690114"/>
          </a:xfrm>
        </p:spPr>
      </p:pic>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HERMANN RORSCHACH</a:t>
            </a:r>
            <a:endParaRPr lang="en-US" dirty="0">
              <a:solidFill>
                <a:schemeClr val="tx2">
                  <a:lumMod val="75000"/>
                </a:schemeClr>
              </a:solidFill>
              <a:latin typeface="Garamond" pitchFamily="18" charset="0"/>
            </a:endParaRPr>
          </a:p>
        </p:txBody>
      </p:sp>
      <p:pic>
        <p:nvPicPr>
          <p:cNvPr id="5" name="Picture 4" descr="rorschach_530x.jpg"/>
          <p:cNvPicPr>
            <a:picLocks noChangeAspect="1"/>
          </p:cNvPicPr>
          <p:nvPr/>
        </p:nvPicPr>
        <p:blipFill>
          <a:blip r:embed="rId5" cstate="print"/>
          <a:stretch>
            <a:fillRect/>
          </a:stretch>
        </p:blipFill>
        <p:spPr>
          <a:xfrm>
            <a:off x="6172200" y="1447800"/>
            <a:ext cx="2778147" cy="3695700"/>
          </a:xfrm>
          <a:prstGeom prst="rect">
            <a:avLst/>
          </a:prstGeom>
        </p:spPr>
      </p:pic>
      <p:pic>
        <p:nvPicPr>
          <p:cNvPr id="6" name="Picture 5" descr="image.jpg"/>
          <p:cNvPicPr>
            <a:picLocks noChangeAspect="1"/>
          </p:cNvPicPr>
          <p:nvPr/>
        </p:nvPicPr>
        <p:blipFill>
          <a:blip r:embed="rId6" cstate="print"/>
          <a:stretch>
            <a:fillRect/>
          </a:stretch>
        </p:blipFill>
        <p:spPr>
          <a:xfrm>
            <a:off x="457200" y="3810000"/>
            <a:ext cx="1812544" cy="2438400"/>
          </a:xfrm>
          <a:prstGeom prst="rect">
            <a:avLst/>
          </a:prstGeom>
        </p:spPr>
      </p:pic>
      <p:pic>
        <p:nvPicPr>
          <p:cNvPr id="7" name="Picture 6" descr="Rorschach_.jpg"/>
          <p:cNvPicPr>
            <a:picLocks noChangeAspect="1"/>
          </p:cNvPicPr>
          <p:nvPr/>
        </p:nvPicPr>
        <p:blipFill>
          <a:blip r:embed="rId7" cstate="print"/>
          <a:stretch>
            <a:fillRect/>
          </a:stretch>
        </p:blipFill>
        <p:spPr>
          <a:xfrm>
            <a:off x="2895600" y="1447800"/>
            <a:ext cx="3048000" cy="21145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9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BIBLIOGRAPHY/SOURCES</a:t>
            </a:r>
            <a:endParaRPr lang="en-US"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t>Daniel </a:t>
            </a:r>
            <a:r>
              <a:rPr lang="en-US" dirty="0" err="1" smtClean="0"/>
              <a:t>Enerson</a:t>
            </a:r>
            <a:r>
              <a:rPr lang="en-US" dirty="0" smtClean="0"/>
              <a:t> Ole. "Hermann Rorschach." </a:t>
            </a:r>
            <a:r>
              <a:rPr lang="en-US" i="1" dirty="0" smtClean="0"/>
              <a:t>Who Named It?. 1994. Ole Daniel </a:t>
            </a:r>
            <a:r>
              <a:rPr lang="en-US" i="1" dirty="0" err="1" smtClean="0"/>
              <a:t>Enerson</a:t>
            </a:r>
            <a:r>
              <a:rPr lang="en-US" i="1" dirty="0" smtClean="0"/>
              <a:t>, Web. 21 Sep 2009. &lt;</a:t>
            </a:r>
            <a:r>
              <a:rPr lang="en-US" i="1" dirty="0" smtClean="0">
                <a:hlinkClick r:id="rId3"/>
              </a:rPr>
              <a:t>http://www.whonamedit.com/doctor.cfm/1232.html</a:t>
            </a:r>
            <a:r>
              <a:rPr lang="en-US" i="1" dirty="0" smtClean="0"/>
              <a:t>&gt;</a:t>
            </a:r>
          </a:p>
          <a:p>
            <a:r>
              <a:rPr lang="en-US" dirty="0" smtClean="0"/>
              <a:t>Crystal Elli, . "Hermann Rorschach." </a:t>
            </a:r>
            <a:r>
              <a:rPr lang="en-US" i="1" dirty="0" smtClean="0"/>
              <a:t>Crystal Links. 1995. Ellie Crystal, Web. 21 Sep 2009. &lt;http://</a:t>
            </a:r>
            <a:r>
              <a:rPr lang="en-US" i="1" dirty="0" err="1" smtClean="0"/>
              <a:t>www.crystalinks.com/rorschach.html</a:t>
            </a:r>
            <a:r>
              <a:rPr lang="en-US" i="1" dirty="0" smtClean="0"/>
              <a:t>&gt;.</a:t>
            </a:r>
          </a:p>
          <a:p>
            <a:r>
              <a:rPr lang="en-US" dirty="0" smtClean="0"/>
              <a:t>"Hermann Rorschach: A Short Biography." </a:t>
            </a:r>
            <a:r>
              <a:rPr lang="en-US" i="1" dirty="0" smtClean="0"/>
              <a:t>The Hermann Rorschach Archives and Museum. Stub, Web. 21 Sep 2009. &lt;http://</a:t>
            </a:r>
            <a:r>
              <a:rPr lang="en-US" i="1" dirty="0" err="1" smtClean="0"/>
              <a:t>www.stub.unibe.ch/html/rorschach/en/kurzbiografie.html</a:t>
            </a:r>
            <a:r>
              <a:rPr lang="en-US" i="1" dirty="0" smtClean="0"/>
              <a:t>&gt;.</a:t>
            </a:r>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9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75000"/>
                  </a:schemeClr>
                </a:solidFill>
                <a:latin typeface="Garamond" pitchFamily="18" charset="0"/>
              </a:rPr>
              <a:t>BIBLIOGRAPHY/SOURCES </a:t>
            </a:r>
            <a:r>
              <a:rPr lang="en-US" sz="3556" dirty="0" smtClean="0">
                <a:solidFill>
                  <a:schemeClr val="tx2">
                    <a:lumMod val="75000"/>
                  </a:schemeClr>
                </a:solidFill>
                <a:latin typeface="Garamond" pitchFamily="18" charset="0"/>
              </a:rPr>
              <a:t>(continued)</a:t>
            </a:r>
            <a:endParaRPr lang="en-US" sz="3556"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fontScale="77500" lnSpcReduction="20000"/>
          </a:bodyPr>
          <a:lstStyle/>
          <a:p>
            <a:r>
              <a:rPr lang="en-US" dirty="0" err="1" smtClean="0"/>
              <a:t>Malgrem</a:t>
            </a:r>
            <a:r>
              <a:rPr lang="en-US" dirty="0" smtClean="0"/>
              <a:t> </a:t>
            </a:r>
            <a:r>
              <a:rPr lang="en-US" dirty="0" err="1" smtClean="0"/>
              <a:t>Helge</a:t>
            </a:r>
            <a:r>
              <a:rPr lang="en-US" dirty="0" smtClean="0"/>
              <a:t>, . "The Classical Rorschach.” November 6, 2008. </a:t>
            </a:r>
            <a:r>
              <a:rPr lang="en-US" dirty="0" err="1" smtClean="0"/>
              <a:t>Helge</a:t>
            </a:r>
            <a:r>
              <a:rPr lang="en-US" dirty="0" smtClean="0"/>
              <a:t> </a:t>
            </a:r>
            <a:r>
              <a:rPr lang="en-US" dirty="0" err="1" smtClean="0"/>
              <a:t>Malgrem</a:t>
            </a:r>
            <a:r>
              <a:rPr lang="en-US" dirty="0" smtClean="0"/>
              <a:t>, Web. 21 Sep 2009. &lt;http://</a:t>
            </a:r>
            <a:r>
              <a:rPr lang="en-US" dirty="0" err="1" smtClean="0"/>
              <a:t>www.phil.gu.se/fu/ro.html</a:t>
            </a:r>
            <a:r>
              <a:rPr lang="en-US" dirty="0" smtClean="0"/>
              <a:t>&gt;.</a:t>
            </a:r>
          </a:p>
          <a:p>
            <a:r>
              <a:rPr lang="en-US" dirty="0" smtClean="0"/>
              <a:t>"The Rorschach Inkblot Test." </a:t>
            </a:r>
            <a:r>
              <a:rPr lang="en-US" i="1" dirty="0" smtClean="0"/>
              <a:t>The Original Rorschach Website. May 11, 2009. The Original Rorschach Page, Web. 21 Sep 2009. &lt;http://</a:t>
            </a:r>
            <a:r>
              <a:rPr lang="en-US" i="1" dirty="0" err="1" smtClean="0"/>
              <a:t>www.rorschach.org</a:t>
            </a:r>
            <a:r>
              <a:rPr lang="en-US" i="1" dirty="0" smtClean="0"/>
              <a:t>/&gt;.</a:t>
            </a:r>
          </a:p>
          <a:p>
            <a:r>
              <a:rPr lang="en-US" dirty="0" smtClean="0"/>
              <a:t>SPARC, . "The Rorschach Test." </a:t>
            </a:r>
            <a:r>
              <a:rPr lang="en-US" i="1" dirty="0" smtClean="0"/>
              <a:t>The Original Rorschach Website. March 1998. The Separated Parenting Access &amp; Resource Center, Web. 21 Sep 2009. &lt;http://</a:t>
            </a:r>
            <a:r>
              <a:rPr lang="en-US" i="1" dirty="0" err="1" smtClean="0"/>
              <a:t>deltabravo.net/custody/rorschach.php</a:t>
            </a:r>
            <a:r>
              <a:rPr lang="en-US" i="1" dirty="0" smtClean="0"/>
              <a:t>&gt;.</a:t>
            </a:r>
          </a:p>
          <a:p>
            <a:r>
              <a:rPr lang="en-US" i="1" dirty="0" err="1" smtClean="0"/>
              <a:t>Wikipedia</a:t>
            </a:r>
            <a:r>
              <a:rPr lang="en-US" i="1" dirty="0" smtClean="0"/>
              <a:t>, the free encyclopedia (</a:t>
            </a:r>
            <a:r>
              <a:rPr lang="en-US" i="1" dirty="0" smtClean="0">
                <a:hlinkClick r:id="rId3"/>
              </a:rPr>
              <a:t>http://en.wikipedia.org/wiki/Hermann_Rorschach</a:t>
            </a:r>
            <a:r>
              <a:rPr lang="en-US" i="1" dirty="0" smtClean="0"/>
              <a:t> &amp; </a:t>
            </a:r>
            <a:r>
              <a:rPr lang="en-US" i="1" u="sng" dirty="0" smtClean="0">
                <a:solidFill>
                  <a:srgbClr val="0000FF"/>
                </a:solidFill>
              </a:rPr>
              <a:t>http://</a:t>
            </a:r>
            <a:r>
              <a:rPr lang="en-US" i="1" u="sng" dirty="0" err="1" smtClean="0">
                <a:solidFill>
                  <a:srgbClr val="0000FF"/>
                </a:solidFill>
              </a:rPr>
              <a:t>en.wikipedia.org/wiki/Rorschach_test</a:t>
            </a:r>
            <a:r>
              <a:rPr lang="en-US" i="1" u="sng" dirty="0" smtClean="0">
                <a:solidFill>
                  <a:srgbClr val="0000FF"/>
                </a:solidFill>
              </a:rPr>
              <a:t> </a:t>
            </a:r>
            <a:r>
              <a:rPr lang="en-US" i="1"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BIOGRAPHY</a:t>
            </a:r>
            <a:endParaRPr lang="en-US"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t>Rorschach was born in Zurich on November 8, 1884.</a:t>
            </a:r>
          </a:p>
          <a:p>
            <a:r>
              <a:rPr lang="en-US" dirty="0" smtClean="0"/>
              <a:t>In 1886, his family moved to Schaffhausen.</a:t>
            </a:r>
          </a:p>
          <a:p>
            <a:r>
              <a:rPr lang="en-US" dirty="0" smtClean="0"/>
              <a:t>In 1897, when Rorschach was twelve, his mother died.</a:t>
            </a:r>
          </a:p>
          <a:p>
            <a:r>
              <a:rPr lang="en-US" dirty="0" smtClean="0"/>
              <a:t>In 1902, when Rorschach was nineteen, his father, who was a drawing teacher, died.</a:t>
            </a:r>
          </a:p>
          <a:p>
            <a:r>
              <a:rPr lang="en-US" dirty="0" smtClean="0"/>
              <a:t>After finishing high school in 1904, Rorschach studied geology and botany at the Academy of Neuchatel. </a:t>
            </a: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BIOGRAPHY </a:t>
            </a:r>
            <a:r>
              <a:rPr lang="en-US" sz="3200" dirty="0" smtClean="0">
                <a:solidFill>
                  <a:schemeClr val="tx2">
                    <a:lumMod val="75000"/>
                  </a:schemeClr>
                </a:solidFill>
                <a:latin typeface="Garamond" pitchFamily="18" charset="0"/>
              </a:rPr>
              <a:t>(continued)</a:t>
            </a:r>
            <a:endParaRPr lang="en-US" sz="3200"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lnSpcReduction="10000"/>
          </a:bodyPr>
          <a:lstStyle/>
          <a:p>
            <a:r>
              <a:rPr lang="en-US" dirty="0" smtClean="0"/>
              <a:t>After studying geology and botany, Rorschach entered medical school in Zurich.</a:t>
            </a:r>
          </a:p>
          <a:p>
            <a:r>
              <a:rPr lang="en-US" dirty="0" smtClean="0"/>
              <a:t>At the age of 22, Rorschach decided to become a psychiatrist. From 1906 to 1907, Rorschach traveled around Europe, studying at various schools. </a:t>
            </a:r>
          </a:p>
          <a:p>
            <a:r>
              <a:rPr lang="en-US" dirty="0" smtClean="0"/>
              <a:t>At the end of 1907, Rorschach returned to Zurich and enrolled in the University of Zurich again.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BIOGRAPHY </a:t>
            </a:r>
            <a:r>
              <a:rPr lang="en-US" sz="3200" dirty="0" smtClean="0">
                <a:solidFill>
                  <a:schemeClr val="tx2">
                    <a:lumMod val="75000"/>
                  </a:schemeClr>
                </a:solidFill>
                <a:latin typeface="Garamond" pitchFamily="18" charset="0"/>
              </a:rPr>
              <a:t>(continued)</a:t>
            </a:r>
            <a:endParaRPr lang="en-US" sz="3200"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t>In 1909, Hermann traveled to </a:t>
            </a:r>
            <a:r>
              <a:rPr lang="en-US" dirty="0" err="1" smtClean="0"/>
              <a:t>Munsterlingen</a:t>
            </a:r>
            <a:r>
              <a:rPr lang="en-US" dirty="0" smtClean="0"/>
              <a:t>, Switzerland and got a job as a resident at a psychiatric hospital there, where he ended up marrying his fellow student, Olga </a:t>
            </a:r>
            <a:r>
              <a:rPr lang="en-US" dirty="0" err="1" smtClean="0"/>
              <a:t>Stempelin</a:t>
            </a:r>
            <a:r>
              <a:rPr lang="en-US" dirty="0" smtClean="0"/>
              <a:t>, in 1910.</a:t>
            </a:r>
          </a:p>
          <a:p>
            <a:r>
              <a:rPr lang="en-US" dirty="0" smtClean="0"/>
              <a:t>In 1912, Rorschach published his doctoral dissertation. </a:t>
            </a:r>
          </a:p>
          <a:p>
            <a:r>
              <a:rPr lang="en-US" dirty="0" smtClean="0"/>
              <a:t>Later that year, Hermann and Olga went to Russia, where he obtained a well-paid position at a respectable asylum near Moscow.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latin typeface="Garamond" pitchFamily="18" charset="0"/>
              </a:rPr>
              <a:t>BIOGRAPHY </a:t>
            </a:r>
            <a:r>
              <a:rPr lang="en-US" sz="3200" dirty="0" smtClean="0">
                <a:solidFill>
                  <a:schemeClr val="tx2">
                    <a:lumMod val="75000"/>
                  </a:schemeClr>
                </a:solidFill>
                <a:latin typeface="Garamond" pitchFamily="18" charset="0"/>
              </a:rPr>
              <a:t>(continued)</a:t>
            </a:r>
            <a:endParaRPr lang="en-US" sz="3200"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fontScale="85000" lnSpcReduction="10000"/>
          </a:bodyPr>
          <a:lstStyle/>
          <a:p>
            <a:r>
              <a:rPr lang="en-US" dirty="0" smtClean="0"/>
              <a:t>In 1914, Rorschach accepted a position as a resident at the </a:t>
            </a:r>
            <a:r>
              <a:rPr lang="en-US" dirty="0" err="1" smtClean="0"/>
              <a:t>Waldau</a:t>
            </a:r>
            <a:r>
              <a:rPr lang="en-US" dirty="0" smtClean="0"/>
              <a:t> Psychiatric University Hospital in Switzerland. </a:t>
            </a:r>
          </a:p>
          <a:p>
            <a:r>
              <a:rPr lang="en-US" dirty="0" smtClean="0"/>
              <a:t>A year later, Rorschach accepted another job offer, as he associate director of an asylum in Switzerland.</a:t>
            </a:r>
          </a:p>
          <a:p>
            <a:r>
              <a:rPr lang="en-US" dirty="0" smtClean="0"/>
              <a:t>In 1921, Rorschach’s Inkblot Test became world renowned through the publication of his book “</a:t>
            </a:r>
            <a:r>
              <a:rPr lang="en-US" dirty="0" err="1" smtClean="0"/>
              <a:t>Psychodiagnostik</a:t>
            </a:r>
            <a:r>
              <a:rPr lang="en-US" dirty="0" smtClean="0"/>
              <a:t>”.</a:t>
            </a:r>
          </a:p>
          <a:p>
            <a:r>
              <a:rPr lang="en-US" dirty="0" smtClean="0"/>
              <a:t>On April 2</a:t>
            </a:r>
            <a:r>
              <a:rPr lang="en-US" baseline="30000" dirty="0" smtClean="0"/>
              <a:t>nd,</a:t>
            </a:r>
            <a:r>
              <a:rPr lang="en-US" dirty="0" smtClean="0"/>
              <a:t> 1922, at the age of 37, Hermann Rorschach died of peritonitis, leaving his wife and two children behind.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75000"/>
                  </a:schemeClr>
                </a:solidFill>
                <a:latin typeface="Garamond" pitchFamily="18" charset="0"/>
              </a:rPr>
              <a:t>THE RORSCHACH INKBLOT TEST</a:t>
            </a:r>
            <a:endParaRPr lang="en-US" dirty="0">
              <a:solidFill>
                <a:schemeClr val="tx2">
                  <a:lumMod val="75000"/>
                </a:schemeClr>
              </a:solidFill>
              <a:latin typeface="Garamond" pitchFamily="18" charset="0"/>
            </a:endParaRPr>
          </a:p>
        </p:txBody>
      </p:sp>
      <p:sp>
        <p:nvSpPr>
          <p:cNvPr id="3" name="Content Placeholder 2"/>
          <p:cNvSpPr>
            <a:spLocks noGrp="1"/>
          </p:cNvSpPr>
          <p:nvPr>
            <p:ph idx="1"/>
          </p:nvPr>
        </p:nvSpPr>
        <p:spPr/>
        <p:txBody>
          <a:bodyPr>
            <a:normAutofit lnSpcReduction="10000"/>
          </a:bodyPr>
          <a:lstStyle/>
          <a:p>
            <a:r>
              <a:rPr lang="en-US" dirty="0" smtClean="0"/>
              <a:t>The Rorschach Inkblot Test is a psychological test in which a specific subjects’ perception of a certain inkblot is recorded and then analyzed using psychological interpretation.</a:t>
            </a:r>
          </a:p>
          <a:p>
            <a:r>
              <a:rPr lang="en-US" dirty="0" smtClean="0"/>
              <a:t>The Inkblot Test is used to examine a person’s personality, characteristics, and emotional functioning.</a:t>
            </a:r>
          </a:p>
          <a:p>
            <a:r>
              <a:rPr lang="en-US" dirty="0" smtClean="0"/>
              <a:t>The Inkblot Test is also widely known to detect certain thought disorders, like psychosis.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2">
                    <a:lumMod val="75000"/>
                  </a:schemeClr>
                </a:solidFill>
                <a:latin typeface="Garamond" pitchFamily="18" charset="0"/>
              </a:rPr>
              <a:t>USING THE RORSCHACH TEST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C0504D"/>
                </a:solidFill>
              </a:rPr>
              <a:t>The tester and subject usually sit next to each other at a table, with the subject slightly behind the tester.</a:t>
            </a:r>
          </a:p>
          <a:p>
            <a:r>
              <a:rPr lang="en-US" i="1" dirty="0" smtClean="0">
                <a:solidFill>
                  <a:srgbClr val="C0504D"/>
                </a:solidFill>
              </a:rPr>
              <a:t>free association phase- the phase in which the test subject has seen and responded to all the inkblots.</a:t>
            </a:r>
          </a:p>
          <a:p>
            <a:r>
              <a:rPr lang="en-US" i="1" dirty="0" smtClean="0">
                <a:solidFill>
                  <a:srgbClr val="C0504D"/>
                </a:solidFill>
              </a:rPr>
              <a:t>Inquiry phase- the phase in which the subject is given the inkblot once again. In this phase, the subject is asked to note where he sees what he originally saw and what makes them look like that.</a:t>
            </a:r>
            <a:endParaRPr lang="en-US" i="1" dirty="0">
              <a:solidFill>
                <a:srgbClr val="C0504D"/>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2">
                    <a:lumMod val="75000"/>
                  </a:schemeClr>
                </a:solidFill>
                <a:latin typeface="Garamond" pitchFamily="18" charset="0"/>
              </a:rPr>
              <a:t>USING THE RORSCHACH TEST </a:t>
            </a:r>
            <a:r>
              <a:rPr lang="en-US" sz="3556" dirty="0" smtClean="0">
                <a:solidFill>
                  <a:schemeClr val="tx2">
                    <a:lumMod val="75000"/>
                  </a:schemeClr>
                </a:solidFill>
                <a:latin typeface="Garamond" pitchFamily="18" charset="0"/>
              </a:rPr>
              <a:t>(continued) </a:t>
            </a:r>
            <a:endParaRPr lang="en-US" sz="3556" dirty="0"/>
          </a:p>
        </p:txBody>
      </p:sp>
      <p:sp>
        <p:nvSpPr>
          <p:cNvPr id="3" name="Content Placeholder 2"/>
          <p:cNvSpPr>
            <a:spLocks noGrp="1"/>
          </p:cNvSpPr>
          <p:nvPr>
            <p:ph idx="1"/>
          </p:nvPr>
        </p:nvSpPr>
        <p:spPr/>
        <p:txBody>
          <a:bodyPr>
            <a:normAutofit fontScale="85000" lnSpcReduction="10000"/>
          </a:bodyPr>
          <a:lstStyle/>
          <a:p>
            <a:r>
              <a:rPr lang="en-US" dirty="0" smtClean="0">
                <a:solidFill>
                  <a:schemeClr val="accent2"/>
                </a:solidFill>
              </a:rPr>
              <a:t>Whether or not the subject rotates the inkblots, or asks to rotate the inkblots is actually part of the assessment. This exposes certain personality traits.</a:t>
            </a:r>
          </a:p>
          <a:p>
            <a:r>
              <a:rPr lang="en-US" dirty="0" smtClean="0">
                <a:solidFill>
                  <a:schemeClr val="accent2"/>
                </a:solidFill>
              </a:rPr>
              <a:t>The general goal of the test is to give data about the subjects’ process of thought, his/her personality, his/her response tendencies, and his/her personal and interpersonal perceptions.</a:t>
            </a:r>
          </a:p>
          <a:p>
            <a:r>
              <a:rPr lang="en-US" dirty="0" smtClean="0">
                <a:solidFill>
                  <a:schemeClr val="accent2"/>
                </a:solidFill>
              </a:rPr>
              <a:t>Methods of interpreting the test results differ. The most common is the </a:t>
            </a:r>
            <a:r>
              <a:rPr lang="en-US" dirty="0" err="1" smtClean="0">
                <a:solidFill>
                  <a:schemeClr val="accent2"/>
                </a:solidFill>
              </a:rPr>
              <a:t>Exner</a:t>
            </a:r>
            <a:r>
              <a:rPr lang="en-US" dirty="0" smtClean="0">
                <a:solidFill>
                  <a:schemeClr val="accent2"/>
                </a:solidFill>
              </a:rPr>
              <a:t> Scoring System, which has become the standard method of interpreting the Rorschach test.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9000"/>
            <a:lum/>
          </a:blip>
          <a:srcRect/>
          <a:stretch>
            <a:fillRect l="-2000" r="-2000"/>
          </a:stretch>
        </a:blipFill>
        <a:effectLst/>
      </p:bgPr>
    </p:bg>
    <p:spTree>
      <p:nvGrpSpPr>
        <p:cNvPr id="1" name=""/>
        <p:cNvGrpSpPr/>
        <p:nvPr/>
      </p:nvGrpSpPr>
      <p:grpSpPr>
        <a:xfrm>
          <a:off x="0" y="0"/>
          <a:ext cx="0" cy="0"/>
          <a:chOff x="0" y="0"/>
          <a:chExt cx="0" cy="0"/>
        </a:xfrm>
      </p:grpSpPr>
      <p:pic>
        <p:nvPicPr>
          <p:cNvPr id="10" name="Picture 9" descr="Rorschach_blot_01.jpg"/>
          <p:cNvPicPr>
            <a:picLocks noChangeAspect="1"/>
          </p:cNvPicPr>
          <p:nvPr/>
        </p:nvPicPr>
        <p:blipFill>
          <a:blip r:embed="rId3" cstate="print"/>
          <a:stretch>
            <a:fillRect/>
          </a:stretch>
        </p:blipFill>
        <p:spPr>
          <a:xfrm>
            <a:off x="6317327" y="1524000"/>
            <a:ext cx="2826673" cy="1851163"/>
          </a:xfrm>
          <a:prstGeom prst="rect">
            <a:avLst/>
          </a:prstGeom>
        </p:spPr>
      </p:pic>
      <p:pic>
        <p:nvPicPr>
          <p:cNvPr id="13" name="Picture 12" descr="Rorschach_blot_07.jpg"/>
          <p:cNvPicPr>
            <a:picLocks noChangeAspect="1"/>
          </p:cNvPicPr>
          <p:nvPr/>
        </p:nvPicPr>
        <p:blipFill>
          <a:blip r:embed="rId4" cstate="print"/>
          <a:stretch>
            <a:fillRect/>
          </a:stretch>
        </p:blipFill>
        <p:spPr>
          <a:xfrm>
            <a:off x="6629400" y="0"/>
            <a:ext cx="2274577" cy="1555242"/>
          </a:xfrm>
          <a:prstGeom prst="rect">
            <a:avLst/>
          </a:prstGeom>
        </p:spPr>
      </p:pic>
      <p:pic>
        <p:nvPicPr>
          <p:cNvPr id="12" name="Picture 11" descr="689px-Rorschach_blot_08.jpg"/>
          <p:cNvPicPr>
            <a:picLocks noChangeAspect="1"/>
          </p:cNvPicPr>
          <p:nvPr/>
        </p:nvPicPr>
        <p:blipFill>
          <a:blip r:embed="rId5" cstate="print"/>
          <a:stretch>
            <a:fillRect/>
          </a:stretch>
        </p:blipFill>
        <p:spPr>
          <a:xfrm>
            <a:off x="4191000" y="0"/>
            <a:ext cx="2362581" cy="2057400"/>
          </a:xfrm>
          <a:prstGeom prst="rect">
            <a:avLst/>
          </a:prstGeom>
        </p:spPr>
      </p:pic>
      <p:pic>
        <p:nvPicPr>
          <p:cNvPr id="7" name="Picture 6" descr="Rorschach_blot_04.jpg"/>
          <p:cNvPicPr>
            <a:picLocks noChangeAspect="1"/>
          </p:cNvPicPr>
          <p:nvPr/>
        </p:nvPicPr>
        <p:blipFill>
          <a:blip r:embed="rId6" cstate="print"/>
          <a:stretch>
            <a:fillRect/>
          </a:stretch>
        </p:blipFill>
        <p:spPr>
          <a:xfrm>
            <a:off x="0" y="2895600"/>
            <a:ext cx="2765946" cy="1867188"/>
          </a:xfrm>
          <a:prstGeom prst="rect">
            <a:avLst/>
          </a:prstGeom>
        </p:spPr>
      </p:pic>
      <p:pic>
        <p:nvPicPr>
          <p:cNvPr id="11" name="Picture 10" descr="Rorschach_blot_02.jpg"/>
          <p:cNvPicPr>
            <a:picLocks noChangeAspect="1"/>
          </p:cNvPicPr>
          <p:nvPr/>
        </p:nvPicPr>
        <p:blipFill>
          <a:blip r:embed="rId7" cstate="print"/>
          <a:stretch>
            <a:fillRect/>
          </a:stretch>
        </p:blipFill>
        <p:spPr>
          <a:xfrm>
            <a:off x="0" y="4946650"/>
            <a:ext cx="2675114" cy="1911350"/>
          </a:xfrm>
          <a:prstGeom prst="rect">
            <a:avLst/>
          </a:prstGeom>
        </p:spPr>
      </p:pic>
      <p:pic>
        <p:nvPicPr>
          <p:cNvPr id="4" name="Content Placeholder 3" descr="647px-Rorschach_blot_09.jpg"/>
          <p:cNvPicPr>
            <a:picLocks noGrp="1" noChangeAspect="1"/>
          </p:cNvPicPr>
          <p:nvPr>
            <p:ph idx="1"/>
          </p:nvPr>
        </p:nvPicPr>
        <p:blipFill>
          <a:blip r:embed="rId8" cstate="print"/>
          <a:stretch>
            <a:fillRect/>
          </a:stretch>
        </p:blipFill>
        <p:spPr>
          <a:xfrm>
            <a:off x="0" y="0"/>
            <a:ext cx="2218563" cy="2057400"/>
          </a:xfrm>
        </p:spPr>
      </p:pic>
      <p:pic>
        <p:nvPicPr>
          <p:cNvPr id="9" name="Picture 8" descr="Rorschach_blot_06.jpg"/>
          <p:cNvPicPr>
            <a:picLocks noChangeAspect="1"/>
          </p:cNvPicPr>
          <p:nvPr/>
        </p:nvPicPr>
        <p:blipFill>
          <a:blip r:embed="rId2" cstate="print"/>
          <a:stretch>
            <a:fillRect/>
          </a:stretch>
        </p:blipFill>
        <p:spPr>
          <a:xfrm>
            <a:off x="5913654" y="4191000"/>
            <a:ext cx="3230346" cy="2385100"/>
          </a:xfrm>
          <a:prstGeom prst="rect">
            <a:avLst/>
          </a:prstGeom>
        </p:spPr>
      </p:pic>
      <p:sp>
        <p:nvSpPr>
          <p:cNvPr id="2" name="Title 1"/>
          <p:cNvSpPr>
            <a:spLocks noGrp="1"/>
          </p:cNvSpPr>
          <p:nvPr>
            <p:ph type="title"/>
          </p:nvPr>
        </p:nvSpPr>
        <p:spPr/>
        <p:txBody>
          <a:bodyPr>
            <a:normAutofit/>
          </a:bodyPr>
          <a:lstStyle/>
          <a:p>
            <a:r>
              <a:rPr lang="en-US" dirty="0" smtClean="0">
                <a:solidFill>
                  <a:schemeClr val="tx2">
                    <a:lumMod val="75000"/>
                  </a:schemeClr>
                </a:solidFill>
                <a:latin typeface="Garamond" pitchFamily="18" charset="0"/>
              </a:rPr>
              <a:t>THE TEN COMMON INKBLOTS </a:t>
            </a:r>
            <a:endParaRPr lang="en-US" dirty="0"/>
          </a:p>
        </p:txBody>
      </p:sp>
      <p:pic>
        <p:nvPicPr>
          <p:cNvPr id="5" name="Picture 4" descr="751px-Rorschach_blot_10.jpg"/>
          <p:cNvPicPr>
            <a:picLocks noChangeAspect="1"/>
          </p:cNvPicPr>
          <p:nvPr/>
        </p:nvPicPr>
        <p:blipFill>
          <a:blip r:embed="rId9" cstate="print"/>
          <a:stretch>
            <a:fillRect/>
          </a:stretch>
        </p:blipFill>
        <p:spPr>
          <a:xfrm>
            <a:off x="2209800" y="1295400"/>
            <a:ext cx="2438400" cy="1948123"/>
          </a:xfrm>
          <a:prstGeom prst="rect">
            <a:avLst/>
          </a:prstGeom>
        </p:spPr>
      </p:pic>
      <p:pic>
        <p:nvPicPr>
          <p:cNvPr id="8" name="Picture 7" descr="Rorschach_blot_05.jpg"/>
          <p:cNvPicPr>
            <a:picLocks noChangeAspect="1"/>
          </p:cNvPicPr>
          <p:nvPr/>
        </p:nvPicPr>
        <p:blipFill>
          <a:blip r:embed="rId10" cstate="print"/>
          <a:stretch>
            <a:fillRect/>
          </a:stretch>
        </p:blipFill>
        <p:spPr>
          <a:xfrm>
            <a:off x="3048000" y="4343400"/>
            <a:ext cx="3130378" cy="2286000"/>
          </a:xfrm>
          <a:prstGeom prst="rect">
            <a:avLst/>
          </a:prstGeom>
        </p:spPr>
      </p:pic>
      <p:pic>
        <p:nvPicPr>
          <p:cNvPr id="6" name="Picture 5" descr="800px-Rorschach_blot_03.jpg"/>
          <p:cNvPicPr>
            <a:picLocks noChangeAspect="1"/>
          </p:cNvPicPr>
          <p:nvPr/>
        </p:nvPicPr>
        <p:blipFill>
          <a:blip r:embed="rId11" cstate="print"/>
          <a:stretch>
            <a:fillRect/>
          </a:stretch>
        </p:blipFill>
        <p:spPr>
          <a:xfrm>
            <a:off x="4648200" y="3124200"/>
            <a:ext cx="2798618" cy="192405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28887</TotalTime>
  <Words>1081</Words>
  <Application>Microsoft Office PowerPoint</Application>
  <PresentationFormat>On-screen Show (4:3)</PresentationFormat>
  <Paragraphs>85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Hermann Rorschach</vt:lpstr>
      <vt:lpstr>BIOGRAPHY</vt:lpstr>
      <vt:lpstr>BIOGRAPHY (continued)</vt:lpstr>
      <vt:lpstr>BIOGRAPHY (continued)</vt:lpstr>
      <vt:lpstr>BIOGRAPHY (continued)</vt:lpstr>
      <vt:lpstr>THE RORSCHACH INKBLOT TEST</vt:lpstr>
      <vt:lpstr>USING THE RORSCHACH TEST </vt:lpstr>
      <vt:lpstr>USING THE RORSCHACH TEST (continued) </vt:lpstr>
      <vt:lpstr>THE TEN COMMON INKBLOTS </vt:lpstr>
      <vt:lpstr>MAJOR ACCOMPLISHMENTS</vt:lpstr>
      <vt:lpstr>VIDEO</vt:lpstr>
      <vt:lpstr>SURVEY</vt:lpstr>
      <vt:lpstr>SURVEY (continued)</vt:lpstr>
      <vt:lpstr>FUN FACTS</vt:lpstr>
      <vt:lpstr>FUN FACTS (continued)</vt:lpstr>
      <vt:lpstr>HERMANN RORSCHACH</vt:lpstr>
      <vt:lpstr>BIBLIOGRAPHY/SOURCES</vt:lpstr>
      <vt:lpstr>BIBLIOGRAPHY/SOURCES (continued)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Hermann Rorschach</dc:title>
  <dc:creator>Student</dc:creator>
  <cp:lastModifiedBy>Comp13</cp:lastModifiedBy>
  <cp:revision>878</cp:revision>
  <dcterms:created xsi:type="dcterms:W3CDTF">2009-09-27T20:18:21Z</dcterms:created>
  <dcterms:modified xsi:type="dcterms:W3CDTF">2009-10-30T20:04:28Z</dcterms:modified>
</cp:coreProperties>
</file>